
<file path=[Content_Types].xml><?xml version="1.0" encoding="utf-8"?>
<Types xmlns="http://schemas.openxmlformats.org/package/2006/content-types">
  <Default Extension="xml" ContentType="application/xml"/>
  <Default Extension="rels" ContentType="application/vnd.openxmlformats-package.relationships+xml"/>
  <Default Extension="jpeg" ContentType="image/jpeg"/>
  <Default Extension="jpg" ContentType="image/jpg"/>
  <Default Extension="svg" ContentType="image/svg+xml"/>
  <Default Extension="png" ContentType="image/png"/>
  <Default Extension="gif" ContentType="image/gif"/>
  <Default Extension="m4v" ContentType="video/mp4"/>
  <Default Extension="mp4" ContentType="video/mp4"/>
  <Default Extension="vml" ContentType="application/vnd.openxmlformats-officedocument.vmlDrawing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Masters/slideMaster2.xml" ContentType="application/vnd.openxmlformats-officedocument.presentationml.slideMaster+xml"/>
  <Override PartName="/ppt/slides/slide2.xml" ContentType="application/vnd.openxmlformats-officedocument.presentationml.slide+xml"/>
  <Override PartName="/ppt/charts/chart1.xml" ContentType="application/vnd.openxmlformats-officedocument.drawingml.chart+xml"/>
  <Override PartName="/ppt/slideMasters/slideMaster3.xml" ContentType="application/vnd.openxmlformats-officedocument.presentationml.slideMaster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
		<Relationship Id="rId1" Type="http://schemas.openxmlformats.org/officeDocument/2006/relationships/extended-properties" Target="docProps/app.xml"/>
		<Relationship Id="rId2" Type="http://schemas.openxmlformats.org/package/2006/relationships/metadata/core-properties" Target="docProps/core.xml"/>
		<Relationship Id="rId3" Type="http://schemas.openxmlformats.org/officeDocument/2006/relationships/officeDocument" Target="ppt/presentation.xml"/>
		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58" r:id="rId4"/>
  </p:sldIdLst>
  <p:notesMasterIdLst>
    <p:notesMasterId r:id="rId5"/>
  </p:notesMasterIdLst>
  <p:sldSz cx="12192000" cy="6858000"/>
  <p:notesSz cx="6858000" cy="12192000"/>
  <p:defaultText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11"/>
    <p:restoredTop sz="94610"/>
  </p:normalViewPr>
  <p:slideViewPr>
    <p:cSldViewPr snapToGrid="0" snapToObjects="1">
      <p:cViewPr varScale="1">
        <p:scale>
          <a:sx n="136" d="100"/>
          <a:sy n="136" d="100"/>
        </p:scale>
        <p:origin x="216" y="31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notesMaster" Target="notesMasters/notesMaster1.xml"/><Relationship Id="rId6" Type="http://schemas.openxmlformats.org/officeDocument/2006/relationships/presProps" Target="presProps.xml"/><Relationship Id="rId7" Type="http://schemas.openxmlformats.org/officeDocument/2006/relationships/viewProps" Target="viewProps.xml"/><Relationship Id="rId8" Type="http://schemas.openxmlformats.org/officeDocument/2006/relationships/theme" Target="theme/theme1.xml"/><Relationship Id="rId9" Type="http://schemas.openxmlformats.org/officeDocument/2006/relationships/tableStyles" Target="tableStyles.xml"/></Relationships>
</file>

<file path=ppt/charts/_rels/chart1.xml.rels><?xml version="1.0" encoding="UTF-8" standalone="yes"?><Relationships xmlns="http://schemas.openxmlformats.org/package/2006/relationships"><Relationship Id="rId1" Type="http://schemas.openxmlformats.org/officeDocument/2006/relationships/package" Target="../embeddings/Microsoft_Excel_Worksheet1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roundedCorners val="1"/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Illustrative value</c:v>
                </c:pt>
              </c:strCache>
            </c:strRef>
          </c:tx>
          <c:spPr>
            <a:solidFill>
              <a:srgbClr val="9E6948"/>
            </a:solidFill>
            <a:effectLst/>
          </c:spPr>
          <c:invertIfNegative val="0"/>
          <c:dLbls>
            <c:numFmt formatCode="#,##0" sourceLinked="0"/>
            <c:txPr>
              <a:bodyPr/>
              <a:lstStyle/>
              <a:p>
                <a:pPr>
                  <a:defRPr b="0" i="0" strike="noStrike" sz="1200" u="none">
                    <a:solidFill>
                      <a:srgbClr val="000000"/>
                    </a:solidFill>
                    <a:latin typeface="Arial"/>
                  </a:defRPr>
                </a:pPr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multiLvlStrRef>
              <c:f>Sheet1!$A$2:$A$4</c:f>
              <c:multiLvlStrCache>
                <c:ptCount val="3"/>
                <c:lvl>
                  <c:pt idx="0">
                    <c:v>Phase A</c:v>
                  </c:pt>
                  <c:pt idx="1">
                    <c:v>Phase B</c:v>
                  </c:pt>
                  <c:pt idx="2">
                    <c:v>Phase C</c:v>
                  </c:pt>
                </c:lvl>
              </c:multiLvlStrCache>
            </c:multiLvlStrRef>
          </c:cat>
          <c:val>
            <c:numRef>
              <c:f>Sheet1!$B$2:$B$4</c:f>
              <c:numCache>
                <c:formatCode>General</c:formatCode>
                <c:ptCount val="3"/>
                <c:pt idx="0">
                  <c:v>24</c:v>
                </c:pt>
                <c:pt idx="1">
                  <c:v>38</c:v>
                </c:pt>
                <c:pt idx="2">
                  <c:v>52</c:v>
                </c:pt>
              </c:numCache>
            </c:numRef>
          </c:val>
        </c:ser>
        <c:dLbls>
          <c:numFmt formatCode="#,##0" sourceLinked="0"/>
          <c:txPr>
            <a:bodyPr/>
            <a:lstStyle/>
            <a:p>
              <a:pPr>
                <a:defRPr b="0" i="0" strike="noStrike" sz="1200" u="none">
                  <a:solidFill>
                    <a:srgbClr val="000000"/>
                  </a:solidFill>
                  <a:latin typeface="Arial"/>
                </a:defRPr>
              </a:pPr>
            </a:p>
          </c:txPr>
          <c:showLegendKey val="0"/>
          <c:showVal val="1"/>
          <c:showCatName val="0"/>
          <c:showSerName val="0"/>
          <c:showPercent val="0"/>
          <c:showBubbleSize val="0"/>
          <c:showLeaderLines val="0"/>
        </c:dLbls>
        <c:gapWidth val="150"/>
        <c:overlap val="0"/>
        <c:axId val="2094734554"/>
        <c:axId val="2094734552"/>
        <c:axId val="2094734556"/>
      </c:barChart>
      <c:catAx>
        <c:axId val="2094734554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low"/>
        <c:spPr>
          <a:ln w="12700" cap="flat">
            <a:solidFill>
              <a:srgbClr val="888888"/>
            </a:solidFill>
            <a:prstDash val="solid"/>
            <a:round/>
          </a:ln>
        </c:spPr>
        <c:txPr>
          <a:bodyPr/>
          <a:lstStyle/>
          <a:p>
            <a:pPr>
              <a:defRPr sz="1200" b="0" i="0" u="none" strike="noStrike">
                <a:solidFill>
                  <a:srgbClr val="000000"/>
                </a:solidFill>
                <a:latin typeface="Arial"/>
              </a:defRPr>
            </a:pPr>
            <a:endParaRPr lang="en-US"/>
          </a:p>
        </c:txPr>
        <c:crossAx val="2094734552"/>
        <c:crosses val="autoZero"/>
        <c:auto val="1"/>
        <c:lblAlgn val="ctr"/>
        <c:noMultiLvlLbl val="1"/>
      </c:catAx>
      <c:valAx>
        <c:axId val="2094734552"/>
        <c:scaling>
          <c:orientation val="minMax"/>
          <c:min val="0"/>
        </c:scaling>
        <c:delete val="0"/>
        <c:axPos val="l"/>
        <c:majorGridlines>
          <c:spPr>
            <a:ln w="12700" cap="flat">
              <a:solidFill>
                <a:srgbClr val="888888"/>
              </a:solidFill>
              <a:prstDash val="solid"/>
              <a:round/>
            </a:ln>
          </c:spPr>
        </c:majorGridlines>
        <c:numFmt formatCode="General" sourceLinked="0"/>
        <c:majorTickMark val="out"/>
        <c:minorTickMark val="none"/>
        <c:tickLblPos val="nextTo"/>
        <c:spPr>
          <a:ln w="12700" cap="flat">
            <a:solidFill>
              <a:srgbClr val="888888"/>
            </a:solidFill>
            <a:prstDash val="solid"/>
            <a:round/>
          </a:ln>
        </c:spPr>
        <c:txPr>
          <a:bodyPr/>
          <a:lstStyle/>
          <a:p>
            <a:pPr>
              <a:defRPr sz="1100" b="0" i="0" u="none" strike="noStrike">
                <a:solidFill>
                  <a:srgbClr val="000000"/>
                </a:solidFill>
                <a:latin typeface="Arial"/>
              </a:defRPr>
            </a:pPr>
            <a:endParaRPr lang="en-US"/>
          </a:p>
        </c:txPr>
        <c:crossAx val="2094734554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span"/>
  </c:chart>
  <c:spPr>
    <a:noFill/>
    <a:ln>
      <a:noFill/>
    </a:ln>
    <a:effectLst/>
  </c:spPr>
  <c:externalData r:id="rId1">
    <c:autoUpdate val="0"/>
  </c:externalData>
</c:chartSpace>
</file>

<file path=ppt/notesMasters/_rels/notesMaster1.xml.rels><?xml version="1.0" encoding="UTF-8" standalone="yes"?>
<Relationships xmlns="http://schemas.openxmlformats.org/package/2006/relationships">
		<Relationship Id="rId1" Type="http://schemas.openxmlformats.org/officeDocument/2006/relationships/theme" Target="../theme/theme1.xml"/>
		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282F153-3F37-0F45-9E97-73ACFA13230C}" type="datetimeFigureOut">
              <a:rPr lang="en-US"/>
              <a:t>7/23/19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E5E9CC1-C706-0F49-92D6-E571CC5EEA8F}" type="slidenum">
              <a:rPr lang="en-US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.xml"/>
		</Relationships>
</file>

<file path=ppt/notesSlides/_rels/notesSlide2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2.xml"/>
		</Relationships>
</file>

<file path=ppt/notesSlides/_rels/notesSlide3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3.xml"/>
		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chart" Target="/ppt/charts/chart1.xml"/><Relationship Id="rId2" Type="http://schemas.openxmlformats.org/officeDocument/2006/relationships/slideLayout" Target="../slideLayouts/slideLayout1.xml"/><Relationship Id="rId3" Type="http://schemas.openxmlformats.org/officeDocument/2006/relationships/notesSlide" Target="../notesSlides/notesSlide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bg>
      <p:bgPr>
        <a:solidFill>
          <a:srgbClr val="F5F0E7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94360" y="365760"/>
            <a:ext cx="731520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000" spc="200" kern="0" dirty="0">
                <a:solidFill>
                  <a:srgbClr val="9E6948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TOKVILO / HUMAN SERVICES</a:t>
            </a:r>
            <a:endParaRPr lang="en-US" sz="1000" dirty="0"/>
          </a:p>
        </p:txBody>
      </p:sp>
      <p:sp>
        <p:nvSpPr>
          <p:cNvPr id="3" name="Text 1"/>
          <p:cNvSpPr/>
          <p:nvPr/>
        </p:nvSpPr>
        <p:spPr>
          <a:xfrm>
            <a:off x="594360" y="932688"/>
            <a:ext cx="10789920" cy="9144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3100" dirty="0">
                <a:solidFill>
                  <a:srgbClr val="28241E"/>
                </a:solidFill>
              </a:rPr>
              <a:t>Clear ideas. Editable details.</a:t>
            </a:r>
            <a:endParaRPr lang="en-US" sz="3100" dirty="0"/>
          </a:p>
        </p:txBody>
      </p:sp>
      <p:sp>
        <p:nvSpPr>
          <p:cNvPr id="4" name="Shape 2"/>
          <p:cNvSpPr/>
          <p:nvPr/>
        </p:nvSpPr>
        <p:spPr>
          <a:xfrm>
            <a:off x="594360" y="6355080"/>
            <a:ext cx="10972800" cy="0"/>
          </a:xfrm>
          <a:prstGeom prst="line">
            <a:avLst/>
          </a:prstGeom>
          <a:noFill/>
          <a:ln w="8890">
            <a:solidFill>
              <a:srgbClr val="D5CDBE"/>
            </a:solidFill>
            <a:prstDash val="solid"/>
          </a:ln>
        </p:spPr>
      </p:sp>
      <p:sp>
        <p:nvSpPr>
          <p:cNvPr id="5" name="Text 3"/>
          <p:cNvSpPr/>
          <p:nvPr/>
        </p:nvSpPr>
        <p:spPr>
          <a:xfrm>
            <a:off x="594360" y="6473952"/>
            <a:ext cx="9144000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800" dirty="0">
                <a:solidFill>
                  <a:srgbClr val="83796A"/>
                </a:solidFill>
              </a:rPr>
              <a:t>ILLUSTRATIVE SAMPLE · NOT CUSTOMER WORK</a:t>
            </a:r>
            <a:endParaRPr lang="en-US" sz="800" dirty="0"/>
          </a:p>
        </p:txBody>
      </p:sp>
      <p:sp>
        <p:nvSpPr>
          <p:cNvPr id="6" name="Text 4"/>
          <p:cNvSpPr/>
          <p:nvPr/>
        </p:nvSpPr>
        <p:spPr>
          <a:xfrm>
            <a:off x="10972800" y="6446520"/>
            <a:ext cx="50292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E6948"/>
                </a:solidFill>
              </a:rPr>
              <a:t>01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612648" y="2029968"/>
            <a:ext cx="6400800" cy="5943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2000" dirty="0">
                <a:solidFill>
                  <a:srgbClr val="746958"/>
                </a:solidFill>
              </a:rPr>
              <a:t>A native PowerPoint file you can keep working with.</a:t>
            </a:r>
            <a:endParaRPr lang="en-US" sz="2000" dirty="0"/>
          </a:p>
        </p:txBody>
      </p:sp>
      <p:sp>
        <p:nvSpPr>
          <p:cNvPr id="8" name="Shape 6"/>
          <p:cNvSpPr/>
          <p:nvPr/>
        </p:nvSpPr>
        <p:spPr>
          <a:xfrm>
            <a:off x="612648" y="3337560"/>
            <a:ext cx="3474720" cy="1508760"/>
          </a:xfrm>
          <a:prstGeom prst="rect">
            <a:avLst/>
          </a:prstGeom>
          <a:solidFill>
            <a:srgbClr val="EDE5D7"/>
          </a:solidFill>
          <a:ln w="10160">
            <a:solidFill>
              <a:srgbClr val="D5CDBE"/>
            </a:solidFill>
            <a:prstDash val="solid"/>
          </a:ln>
        </p:spPr>
      </p:sp>
      <p:sp>
        <p:nvSpPr>
          <p:cNvPr id="9" name="Text 7"/>
          <p:cNvSpPr/>
          <p:nvPr/>
        </p:nvSpPr>
        <p:spPr>
          <a:xfrm>
            <a:off x="822960" y="3566160"/>
            <a:ext cx="91440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400" dirty="0">
                <a:solidFill>
                  <a:srgbClr val="9E6948"/>
                </a:solidFill>
              </a:rPr>
              <a:t>01</a:t>
            </a:r>
            <a:endParaRPr lang="en-US" sz="1400" dirty="0"/>
          </a:p>
        </p:txBody>
      </p:sp>
      <p:sp>
        <p:nvSpPr>
          <p:cNvPr id="10" name="Text 8"/>
          <p:cNvSpPr/>
          <p:nvPr/>
        </p:nvSpPr>
        <p:spPr>
          <a:xfrm>
            <a:off x="822960" y="4069080"/>
            <a:ext cx="292608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900" dirty="0">
                <a:solidFill>
                  <a:srgbClr val="28241E"/>
                </a:solidFill>
              </a:rPr>
              <a:t>Editable text</a:t>
            </a:r>
            <a:endParaRPr lang="en-US" sz="1900" dirty="0"/>
          </a:p>
        </p:txBody>
      </p:sp>
      <p:sp>
        <p:nvSpPr>
          <p:cNvPr id="11" name="Shape 9"/>
          <p:cNvSpPr/>
          <p:nvPr/>
        </p:nvSpPr>
        <p:spPr>
          <a:xfrm>
            <a:off x="4315968" y="3337560"/>
            <a:ext cx="3474720" cy="1508760"/>
          </a:xfrm>
          <a:prstGeom prst="rect">
            <a:avLst/>
          </a:prstGeom>
          <a:solidFill>
            <a:srgbClr val="EDE5D7"/>
          </a:solidFill>
          <a:ln w="10160">
            <a:solidFill>
              <a:srgbClr val="D5CDBE"/>
            </a:solidFill>
            <a:prstDash val="solid"/>
          </a:ln>
        </p:spPr>
      </p:sp>
      <p:sp>
        <p:nvSpPr>
          <p:cNvPr id="12" name="Text 10"/>
          <p:cNvSpPr/>
          <p:nvPr/>
        </p:nvSpPr>
        <p:spPr>
          <a:xfrm>
            <a:off x="4526280" y="3566160"/>
            <a:ext cx="91440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400" dirty="0">
                <a:solidFill>
                  <a:srgbClr val="9E6948"/>
                </a:solidFill>
              </a:rPr>
              <a:t>02</a:t>
            </a:r>
            <a:endParaRPr lang="en-US" sz="1400" dirty="0"/>
          </a:p>
        </p:txBody>
      </p:sp>
      <p:sp>
        <p:nvSpPr>
          <p:cNvPr id="13" name="Text 11"/>
          <p:cNvSpPr/>
          <p:nvPr/>
        </p:nvSpPr>
        <p:spPr>
          <a:xfrm>
            <a:off x="4526280" y="4069080"/>
            <a:ext cx="292608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900" dirty="0">
                <a:solidFill>
                  <a:srgbClr val="28241E"/>
                </a:solidFill>
              </a:rPr>
              <a:t>Separate shapes</a:t>
            </a:r>
            <a:endParaRPr lang="en-US" sz="1900" dirty="0"/>
          </a:p>
        </p:txBody>
      </p:sp>
      <p:sp>
        <p:nvSpPr>
          <p:cNvPr id="14" name="Shape 12"/>
          <p:cNvSpPr/>
          <p:nvPr/>
        </p:nvSpPr>
        <p:spPr>
          <a:xfrm>
            <a:off x="8019288" y="3337560"/>
            <a:ext cx="3474720" cy="1508760"/>
          </a:xfrm>
          <a:prstGeom prst="rect">
            <a:avLst/>
          </a:prstGeom>
          <a:solidFill>
            <a:srgbClr val="EDE5D7"/>
          </a:solidFill>
          <a:ln w="10160">
            <a:solidFill>
              <a:srgbClr val="D5CDBE"/>
            </a:solidFill>
            <a:prstDash val="solid"/>
          </a:ln>
        </p:spPr>
      </p:sp>
      <p:sp>
        <p:nvSpPr>
          <p:cNvPr id="15" name="Text 13"/>
          <p:cNvSpPr/>
          <p:nvPr/>
        </p:nvSpPr>
        <p:spPr>
          <a:xfrm>
            <a:off x="8229600" y="3566160"/>
            <a:ext cx="91440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400" dirty="0">
                <a:solidFill>
                  <a:srgbClr val="9E6948"/>
                </a:solidFill>
              </a:rPr>
              <a:t>03</a:t>
            </a:r>
            <a:endParaRPr lang="en-US" sz="1400" dirty="0"/>
          </a:p>
        </p:txBody>
      </p:sp>
      <p:sp>
        <p:nvSpPr>
          <p:cNvPr id="16" name="Text 14"/>
          <p:cNvSpPr/>
          <p:nvPr/>
        </p:nvSpPr>
        <p:spPr>
          <a:xfrm>
            <a:off x="8229600" y="4069080"/>
            <a:ext cx="292608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900" dirty="0">
                <a:solidFill>
                  <a:srgbClr val="28241E"/>
                </a:solidFill>
              </a:rPr>
              <a:t>Native chart data</a:t>
            </a:r>
            <a:endParaRPr lang="en-US" sz="1900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">
    <p:bg>
      <p:bgPr>
        <a:solidFill>
          <a:srgbClr val="F5F0E7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94360" y="365760"/>
            <a:ext cx="731520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000" spc="200" kern="0" dirty="0">
                <a:solidFill>
                  <a:srgbClr val="9E6948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TOKVILO / HUMAN SERVICES</a:t>
            </a:r>
            <a:endParaRPr lang="en-US" sz="1000" dirty="0"/>
          </a:p>
        </p:txBody>
      </p:sp>
      <p:sp>
        <p:nvSpPr>
          <p:cNvPr id="3" name="Text 1"/>
          <p:cNvSpPr/>
          <p:nvPr/>
        </p:nvSpPr>
        <p:spPr>
          <a:xfrm>
            <a:off x="594360" y="932688"/>
            <a:ext cx="10789920" cy="9144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3100" dirty="0">
                <a:solidFill>
                  <a:srgbClr val="28241E"/>
                </a:solidFill>
              </a:rPr>
              <a:t>A chart with its underlying data.</a:t>
            </a:r>
            <a:endParaRPr lang="en-US" sz="3100" dirty="0"/>
          </a:p>
        </p:txBody>
      </p:sp>
      <p:sp>
        <p:nvSpPr>
          <p:cNvPr id="4" name="Shape 2"/>
          <p:cNvSpPr/>
          <p:nvPr/>
        </p:nvSpPr>
        <p:spPr>
          <a:xfrm>
            <a:off x="594360" y="6355080"/>
            <a:ext cx="10972800" cy="0"/>
          </a:xfrm>
          <a:prstGeom prst="line">
            <a:avLst/>
          </a:prstGeom>
          <a:noFill/>
          <a:ln w="8890">
            <a:solidFill>
              <a:srgbClr val="D5CDBE"/>
            </a:solidFill>
            <a:prstDash val="solid"/>
          </a:ln>
        </p:spPr>
      </p:sp>
      <p:sp>
        <p:nvSpPr>
          <p:cNvPr id="5" name="Text 3"/>
          <p:cNvSpPr/>
          <p:nvPr/>
        </p:nvSpPr>
        <p:spPr>
          <a:xfrm>
            <a:off x="594360" y="6473952"/>
            <a:ext cx="9144000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800" dirty="0">
                <a:solidFill>
                  <a:srgbClr val="83796A"/>
                </a:solidFill>
              </a:rPr>
              <a:t>ILLUSTRATIVE SAMPLE · NOT CUSTOMER WORK</a:t>
            </a:r>
            <a:endParaRPr lang="en-US" sz="800" dirty="0"/>
          </a:p>
        </p:txBody>
      </p:sp>
      <p:sp>
        <p:nvSpPr>
          <p:cNvPr id="6" name="Text 4"/>
          <p:cNvSpPr/>
          <p:nvPr/>
        </p:nvSpPr>
        <p:spPr>
          <a:xfrm>
            <a:off x="10972800" y="6446520"/>
            <a:ext cx="50292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E6948"/>
                </a:solidFill>
              </a:rPr>
              <a:t>02</a:t>
            </a:r>
            <a:endParaRPr lang="en-US" sz="900" dirty="0"/>
          </a:p>
        </p:txBody>
      </p:sp>
      <p:graphicFrame>
        <p:nvGraphicFramePr>
          <p:cNvPr id="7" name="Chart 0" descr=""/>
          <p:cNvGraphicFramePr/>
          <p:nvPr/>
        </p:nvGraphicFramePr>
        <p:xfrm>
          <a:off x="685800" y="2057400"/>
          <a:ext cx="7315200" cy="3474720"/>
        </p:xfrm>
        <a:graphic xmlns:a="http://schemas.openxmlformats.org/drawingml/2006/main">
          <a:graphicData uri="http://schemas.openxmlformats.org/drawingml/2006/chart">
            <c:chart xmlns:c="http://schemas.openxmlformats.org/drawingml/2006/chart" r:id="rId1"/>
          </a:graphicData>
        </a:graphic>
      </p:graphicFrame>
      <p:sp>
        <p:nvSpPr>
          <p:cNvPr id="8" name="Text 5"/>
          <p:cNvSpPr/>
          <p:nvPr/>
        </p:nvSpPr>
        <p:spPr>
          <a:xfrm>
            <a:off x="8412480" y="2468880"/>
            <a:ext cx="2743200" cy="24688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600" dirty="0">
                <a:solidFill>
                  <a:srgbClr val="746958"/>
                </a:solidFill>
              </a:rPr>
              <a:t>Try this:</a:t>
            </a:r>
            <a:endParaRPr lang="en-US" sz="1600" dirty="0"/>
          </a:p>
          <a:p>
            <a:pPr indent="0" marL="0">
              <a:buNone/>
            </a:pPr>
            <a:endParaRPr lang="en-US" sz="1600" dirty="0"/>
          </a:p>
          <a:p>
            <a:pPr indent="0" marL="0">
              <a:buNone/>
            </a:pPr>
            <a:r>
              <a:rPr lang="en-US" sz="1600" dirty="0">
                <a:solidFill>
                  <a:srgbClr val="746958"/>
                </a:solidFill>
              </a:rPr>
              <a:t>1. Select the chart.</a:t>
            </a:r>
            <a:endParaRPr lang="en-US" sz="1600" dirty="0"/>
          </a:p>
          <a:p>
            <a:pPr indent="0" marL="0">
              <a:buNone/>
            </a:pPr>
            <a:r>
              <a:rPr lang="en-US" sz="1600" dirty="0">
                <a:solidFill>
                  <a:srgbClr val="746958"/>
                </a:solidFill>
              </a:rPr>
              <a:t>2. Open Edit Data.</a:t>
            </a:r>
            <a:endParaRPr lang="en-US" sz="1600" dirty="0"/>
          </a:p>
          <a:p>
            <a:pPr indent="0" marL="0">
              <a:buNone/>
            </a:pPr>
            <a:r>
              <a:rPr lang="en-US" sz="1600" dirty="0">
                <a:solidFill>
                  <a:srgbClr val="746958"/>
                </a:solidFill>
              </a:rPr>
              <a:t>3. Change a value.</a:t>
            </a:r>
            <a:endParaRPr lang="en-US" sz="1600" dirty="0"/>
          </a:p>
          <a:p>
            <a:pPr indent="0" marL="0">
              <a:buNone/>
            </a:pPr>
            <a:endParaRPr lang="en-US" sz="1600" dirty="0"/>
          </a:p>
          <a:p>
            <a:pPr indent="0" marL="0">
              <a:buNone/>
            </a:pPr>
            <a:r>
              <a:rPr lang="en-US" sz="1600" dirty="0">
                <a:solidFill>
                  <a:srgbClr val="746958"/>
                </a:solidFill>
              </a:rPr>
              <a:t>These numbers are examples only.</a:t>
            </a:r>
            <a:endParaRPr lang="en-US" sz="1600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">
    <p:bg>
      <p:bgPr>
        <a:solidFill>
          <a:srgbClr val="F5F0E7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94360" y="365760"/>
            <a:ext cx="731520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000" spc="200" kern="0" dirty="0">
                <a:solidFill>
                  <a:srgbClr val="9E6948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TOKVILO / HUMAN SERVICES</a:t>
            </a:r>
            <a:endParaRPr lang="en-US" sz="1000" dirty="0"/>
          </a:p>
        </p:txBody>
      </p:sp>
      <p:sp>
        <p:nvSpPr>
          <p:cNvPr id="3" name="Text 1"/>
          <p:cNvSpPr/>
          <p:nvPr/>
        </p:nvSpPr>
        <p:spPr>
          <a:xfrm>
            <a:off x="594360" y="932688"/>
            <a:ext cx="10789920" cy="9144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3100" dirty="0">
                <a:solidFill>
                  <a:srgbClr val="28241E"/>
                </a:solidFill>
              </a:rPr>
              <a:t>A process built from separate objects.</a:t>
            </a:r>
            <a:endParaRPr lang="en-US" sz="3100" dirty="0"/>
          </a:p>
        </p:txBody>
      </p:sp>
      <p:sp>
        <p:nvSpPr>
          <p:cNvPr id="4" name="Shape 2"/>
          <p:cNvSpPr/>
          <p:nvPr/>
        </p:nvSpPr>
        <p:spPr>
          <a:xfrm>
            <a:off x="594360" y="6355080"/>
            <a:ext cx="10972800" cy="0"/>
          </a:xfrm>
          <a:prstGeom prst="line">
            <a:avLst/>
          </a:prstGeom>
          <a:noFill/>
          <a:ln w="8890">
            <a:solidFill>
              <a:srgbClr val="D5CDBE"/>
            </a:solidFill>
            <a:prstDash val="solid"/>
          </a:ln>
        </p:spPr>
      </p:sp>
      <p:sp>
        <p:nvSpPr>
          <p:cNvPr id="5" name="Text 3"/>
          <p:cNvSpPr/>
          <p:nvPr/>
        </p:nvSpPr>
        <p:spPr>
          <a:xfrm>
            <a:off x="594360" y="6473952"/>
            <a:ext cx="9144000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800" dirty="0">
                <a:solidFill>
                  <a:srgbClr val="83796A"/>
                </a:solidFill>
              </a:rPr>
              <a:t>ILLUSTRATIVE SAMPLE · NOT CUSTOMER WORK</a:t>
            </a:r>
            <a:endParaRPr lang="en-US" sz="800" dirty="0"/>
          </a:p>
        </p:txBody>
      </p:sp>
      <p:sp>
        <p:nvSpPr>
          <p:cNvPr id="6" name="Text 4"/>
          <p:cNvSpPr/>
          <p:nvPr/>
        </p:nvSpPr>
        <p:spPr>
          <a:xfrm>
            <a:off x="10972800" y="6446520"/>
            <a:ext cx="50292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E6948"/>
                </a:solidFill>
              </a:rPr>
              <a:t>03</a:t>
            </a:r>
            <a:endParaRPr lang="en-US" sz="900" dirty="0"/>
          </a:p>
        </p:txBody>
      </p:sp>
      <p:sp>
        <p:nvSpPr>
          <p:cNvPr id="7" name="Shape 5"/>
          <p:cNvSpPr/>
          <p:nvPr/>
        </p:nvSpPr>
        <p:spPr>
          <a:xfrm>
            <a:off x="822960" y="2606040"/>
            <a:ext cx="2834640" cy="1143000"/>
          </a:xfrm>
          <a:prstGeom prst="rect">
            <a:avLst/>
          </a:prstGeom>
          <a:solidFill>
            <a:srgbClr val="E5DDCD"/>
          </a:solidFill>
          <a:ln w="10160">
            <a:solidFill>
              <a:srgbClr val="9E6948"/>
            </a:solidFill>
            <a:prstDash val="solid"/>
          </a:ln>
        </p:spPr>
      </p:sp>
      <p:sp>
        <p:nvSpPr>
          <p:cNvPr id="8" name="Text 6"/>
          <p:cNvSpPr/>
          <p:nvPr/>
        </p:nvSpPr>
        <p:spPr>
          <a:xfrm>
            <a:off x="914400" y="2971800"/>
            <a:ext cx="265176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2000" dirty="0">
                <a:solidFill>
                  <a:srgbClr val="28241E"/>
                </a:solidFill>
              </a:rPr>
              <a:t>Materials</a:t>
            </a:r>
            <a:endParaRPr lang="en-US" sz="2000" dirty="0"/>
          </a:p>
        </p:txBody>
      </p:sp>
      <p:sp>
        <p:nvSpPr>
          <p:cNvPr id="9" name="Shape 7"/>
          <p:cNvSpPr/>
          <p:nvPr/>
        </p:nvSpPr>
        <p:spPr>
          <a:xfrm>
            <a:off x="3794760" y="3182112"/>
            <a:ext cx="685800" cy="0"/>
          </a:xfrm>
          <a:prstGeom prst="line">
            <a:avLst/>
          </a:prstGeom>
          <a:noFill/>
          <a:ln w="16510">
            <a:solidFill>
              <a:srgbClr val="9E6948"/>
            </a:solidFill>
            <a:prstDash val="solid"/>
            <a:tailEnd type="triangle"/>
          </a:ln>
        </p:spPr>
      </p:sp>
      <p:sp>
        <p:nvSpPr>
          <p:cNvPr id="10" name="Shape 8"/>
          <p:cNvSpPr/>
          <p:nvPr/>
        </p:nvSpPr>
        <p:spPr>
          <a:xfrm>
            <a:off x="4526280" y="2606040"/>
            <a:ext cx="2834640" cy="1143000"/>
          </a:xfrm>
          <a:prstGeom prst="rect">
            <a:avLst/>
          </a:prstGeom>
          <a:solidFill>
            <a:srgbClr val="9E6948"/>
          </a:solidFill>
          <a:ln w="10160">
            <a:solidFill>
              <a:srgbClr val="9E6948"/>
            </a:solidFill>
            <a:prstDash val="solid"/>
          </a:ln>
        </p:spPr>
      </p:sp>
      <p:sp>
        <p:nvSpPr>
          <p:cNvPr id="11" name="Text 9"/>
          <p:cNvSpPr/>
          <p:nvPr/>
        </p:nvSpPr>
        <p:spPr>
          <a:xfrm>
            <a:off x="4617720" y="2971800"/>
            <a:ext cx="265176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2000" dirty="0">
                <a:solidFill>
                  <a:srgbClr val="FFFFFF"/>
                </a:solidFill>
              </a:rPr>
              <a:t>Agreed scope</a:t>
            </a:r>
            <a:endParaRPr lang="en-US" sz="2000" dirty="0"/>
          </a:p>
        </p:txBody>
      </p:sp>
      <p:sp>
        <p:nvSpPr>
          <p:cNvPr id="12" name="Shape 10"/>
          <p:cNvSpPr/>
          <p:nvPr/>
        </p:nvSpPr>
        <p:spPr>
          <a:xfrm>
            <a:off x="7498080" y="3182112"/>
            <a:ext cx="685800" cy="0"/>
          </a:xfrm>
          <a:prstGeom prst="line">
            <a:avLst/>
          </a:prstGeom>
          <a:noFill/>
          <a:ln w="16510">
            <a:solidFill>
              <a:srgbClr val="9E6948"/>
            </a:solidFill>
            <a:prstDash val="solid"/>
            <a:tailEnd type="triangle"/>
          </a:ln>
        </p:spPr>
      </p:sp>
      <p:sp>
        <p:nvSpPr>
          <p:cNvPr id="13" name="Shape 11"/>
          <p:cNvSpPr/>
          <p:nvPr/>
        </p:nvSpPr>
        <p:spPr>
          <a:xfrm>
            <a:off x="8229600" y="2606040"/>
            <a:ext cx="2834640" cy="1143000"/>
          </a:xfrm>
          <a:prstGeom prst="rect">
            <a:avLst/>
          </a:prstGeom>
          <a:solidFill>
            <a:srgbClr val="E5DDCD"/>
          </a:solidFill>
          <a:ln w="10160">
            <a:solidFill>
              <a:srgbClr val="9E6948"/>
            </a:solidFill>
            <a:prstDash val="solid"/>
          </a:ln>
        </p:spPr>
      </p:sp>
      <p:sp>
        <p:nvSpPr>
          <p:cNvPr id="14" name="Text 12"/>
          <p:cNvSpPr/>
          <p:nvPr/>
        </p:nvSpPr>
        <p:spPr>
          <a:xfrm>
            <a:off x="8321040" y="2971800"/>
            <a:ext cx="265176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2000" dirty="0">
                <a:solidFill>
                  <a:srgbClr val="28241E"/>
                </a:solidFill>
              </a:rPr>
              <a:t>Delivery</a:t>
            </a:r>
            <a:endParaRPr lang="en-US" sz="2000" dirty="0"/>
          </a:p>
        </p:txBody>
      </p:sp>
      <p:sp>
        <p:nvSpPr>
          <p:cNvPr id="15" name="Text 13"/>
          <p:cNvSpPr/>
          <p:nvPr/>
        </p:nvSpPr>
        <p:spPr>
          <a:xfrm>
            <a:off x="822960" y="4434840"/>
            <a:ext cx="10698480" cy="7315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500" dirty="0">
                <a:solidFill>
                  <a:srgbClr val="746958"/>
                </a:solidFill>
              </a:rPr>
              <a:t>Text, blocks and connectors can be selected and edited independently.</a:t>
            </a:r>
            <a:endParaRPr lang="en-US" sz="1500" dirty="0"/>
          </a:p>
          <a:p>
            <a:pPr indent="0" marL="0">
              <a:buNone/>
            </a:pPr>
            <a:r>
              <a:rPr lang="en-US" sz="1500" dirty="0">
                <a:solidFill>
                  <a:srgbClr val="746958"/>
                </a:solidFill>
              </a:rPr>
              <a:t>This is a format sample, not a promise that every source image can be reconstructed identically.</a:t>
            </a:r>
            <a:endParaRPr lang="en-US" sz="1500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rial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(16:9)</PresentationFormat>
  <Paragraphs>0</Paragraphs>
  <Slides>3</Slides>
  <Notes>3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6" baseType="lpstr">
      <vt:lpstr>Arial</vt:lpstr>
      <vt:lpstr>Calibri</vt:lpstr>
      <vt:lpstr>Office Theme</vt:lpstr>
      <vt:lpstr>Slide 1</vt:lpstr>
      <vt:lpstr>Slide 2</vt:lpstr>
      <vt:lpstr>Slide 3</vt:lpstr>
    </vt:vector>
  </TitlesOfParts>
  <Company>Tokvilo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Tokvilo editable slide sample</dc:title>
  <dc:subject>Illustrative editable deliverable, not customer work</dc:subject>
  <dc:creator>Tokvilo</dc:creator>
  <cp:lastModifiedBy>Tokvilo</cp:lastModifiedBy>
  <cp:revision>1</cp:revision>
  <dcterms:created xsi:type="dcterms:W3CDTF">2026-11-03T10:45:41Z</dcterms:created>
  <dcterms:modified xsi:type="dcterms:W3CDTF">2026-11-03T10:45:41Z</dcterms:modified>
</cp:coreProperties>
</file>